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75" r:id="rId4"/>
    <p:sldId id="274" r:id="rId5"/>
    <p:sldId id="273" r:id="rId6"/>
    <p:sldId id="272" r:id="rId7"/>
    <p:sldId id="271" r:id="rId8"/>
    <p:sldId id="276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F0D221-8A5E-4BC0-9020-8B4014DB815D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990600"/>
            <a:ext cx="6400800" cy="347472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US" sz="4400" dirty="0" smtClean="0">
                <a:latin typeface="Algerian" pitchFamily="82" charset="0"/>
              </a:rPr>
              <a:t>IN The Name of </a:t>
            </a:r>
          </a:p>
          <a:p>
            <a:pPr marL="45720" indent="0" algn="ctr">
              <a:buNone/>
            </a:pPr>
            <a:r>
              <a:rPr lang="en-US" sz="9600" dirty="0" smtClean="0">
                <a:latin typeface="Algerian" pitchFamily="82" charset="0"/>
              </a:rPr>
              <a:t>Allah </a:t>
            </a:r>
          </a:p>
          <a:p>
            <a:pPr marL="45720" indent="0" algn="ctr">
              <a:buNone/>
            </a:pPr>
            <a:r>
              <a:rPr lang="en-US" sz="3200" dirty="0" smtClean="0">
                <a:latin typeface="Algerian" pitchFamily="82" charset="0"/>
              </a:rPr>
              <a:t>THE MOST BENEFICENT AND THE MOST MERCIFULL</a:t>
            </a:r>
            <a:endParaRPr lang="en-US" sz="32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9791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PRRUDENTIAL REGULATIONS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" y="17526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828800"/>
            <a:ext cx="8153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en-US" sz="2200" dirty="0" smtClean="0"/>
              <a:t>Prudential—to reduce the level of risk bank creditors are exposed to (that is, to protect depositors)</a:t>
            </a:r>
          </a:p>
          <a:p>
            <a:pPr marL="342900" lvl="1" indent="-342900" algn="just"/>
            <a:endParaRPr lang="en-US" sz="2200" dirty="0" smtClean="0"/>
          </a:p>
          <a:p>
            <a:pPr marL="342900" lvl="1" indent="-342900" algn="just">
              <a:buFont typeface="Arial" pitchFamily="34" charset="0"/>
              <a:buChar char="•"/>
            </a:pPr>
            <a:endParaRPr lang="en-US" sz="2200" dirty="0" smtClean="0"/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2200" dirty="0" smtClean="0"/>
              <a:t>Regulations which are governed by laws.</a:t>
            </a:r>
          </a:p>
          <a:p>
            <a:pPr marL="342900" lvl="1" indent="-342900" algn="just">
              <a:buFont typeface="Arial" pitchFamily="34" charset="0"/>
              <a:buChar char="•"/>
            </a:pPr>
            <a:endParaRPr lang="en-US" sz="2200" dirty="0" smtClean="0"/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2200" dirty="0" smtClean="0"/>
              <a:t>Prudential Regulations are issued by State Bank of Pakistan to put in place a prudent regulatory framework for ensuring safety and soundness of the financial system besides protecting the interests of users of financial services.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568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PRUDENTIAL REGULATIONS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" y="17526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1600200"/>
            <a:ext cx="838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Prudential Regulations for Corporate/Commercial Banking cover four categories viz. Risk Management (R), Corporate Governance (G), Customer Due Diligence and Anti Money Laundering (M), and Operations (O).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Prudential Regulations for Corporate/Commercial Banking do not supersede other directives issued by State Bank of Pakistan in respect of areas not covered here. 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Any violation or circumvention of these regulations shall render the bank/DFI/officer(s) concerned liable for penalties under the Banking Companies Ordinance, 1962.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568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REGULATION R-1</a:t>
            </a:r>
          </a:p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LIMIT ON EXPOSURE TO A SINGLE PERSON/GROUP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" y="17526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752600"/>
            <a:ext cx="8305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Outstanding exposure (fund based and non-fund based) to any single person shall not at any point in time exceed 30% of the bank’s/DFI’s equity, subject to the condition that the maximum outstanding against fund based exposure does not exceed 20% of the bank’s/DFI’s equity.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Outstanding exposure to any group shall not exceed 50% of the bank’s/DFI’s equity subject to the condition that the maximum outstanding against fund based exposure does not exceed 35% of the bank’s/DFI’s equity.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group will cover both corporate entities as well as SME’s, in cases where such entities are owned by the same group.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568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REGULATION R-2</a:t>
            </a:r>
          </a:p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LIMIT ON EXPOSURE AGAINST CONTINGENT LIABILITIES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" y="17526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828800"/>
            <a:ext cx="777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Contingent liabilities shall not exceed at any point in time 10 times of Bank’s equity.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Following shall not constitute contingent liabilities: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 Bills for collection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Obligations under Letters of Credit and Letters of Guarantee.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Letters of credit/guarantee  at least ‘A’ by a credit rating agency.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Non-fund based exposure to the extent covered by liquid assets.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Claims other than those related to provision of facilities.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endParaRPr lang="en-US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smtClean="0"/>
              <a:t>weight age of 50% shall be given to bid/mobilization advance/performance bonds and 10% to forward foreign exchange contracts.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2568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REGULATION R-7</a:t>
            </a:r>
          </a:p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GUARANTEES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" y="17526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447800"/>
            <a:ext cx="7467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Guarantees shall be fully secured, except in the cases mentioned at Annexure-III where it may be waived up to 50% , provided that banks/DFIs hold at least 20% of the amount in the form of liquid assets as security.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requirement of security can also be waived in cases of guarantees issued to Pakistani firms and companies functioning in Pakistan against the back to back/counter guarantees of branches of guarantee issuing bank/DFI or banks/DFIs rated at least ‘A’ or equivalent by a credit rating agency.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In case of back to back letter of credit for export oriented goods and services, banks/DFIs are free to decide the security arrangements at their own discretion.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guarantees shall be for a specific amount and expiry date and shall contain claim lodgment date. (banks/DFIs are allowed to issue open ended guarantees)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568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REGULATION R-10</a:t>
            </a:r>
          </a:p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FACILITIES TO PRIVATE LIMITED COMPANY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" y="17526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9050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Banks/DFIs shall formulate a policy, duly approved by their Board of Directors, about obtaining personal guarantees of directors of private limited companies. Banks/DFIs may, at their discretion.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568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REGULATION M-1</a:t>
            </a:r>
          </a:p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CUSTOMER DUE DILIGENCE (CDD)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" y="17526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752600"/>
            <a:ext cx="8001000" cy="480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It is expedient to prevent the possible use of the banking sector for money laundering and terrorist financing.</a:t>
            </a:r>
          </a:p>
          <a:p>
            <a:pPr algn="just"/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Customer Due Diligence/Know Your Customer (CDD/KYC)requires special attention. The following minimum guidelines are required to be followed by banks/DFIs:</a:t>
            </a:r>
          </a:p>
          <a:p>
            <a:pPr algn="just"/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Banks/DFIs shall formulate and put in place, a comprehensive CDD/KYC policy duly approved by their Board of Directors or by their head office and cascade the same down the line to every business.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Policy shall include a description of the types of customers that are likely to pose a higher than average risk  and guidelines for conducting Enhanced Customer Due Diligence depending upon the customers.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568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81000"/>
            <a:ext cx="7391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/>
            <a:r>
              <a:rPr lang="en-US" dirty="0" smtClean="0"/>
              <a:t>(CONTINUED M-1)</a:t>
            </a:r>
          </a:p>
          <a:p>
            <a:pPr algn="just"/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Banks/DFIs should not open and maintain anonymous accounts or accounts in the name of fictitious persons.</a:t>
            </a:r>
          </a:p>
          <a:p>
            <a:pPr algn="just"/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All reasonable efforts shall be made to determine identity of every prospective customer.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copies of CNIC wherever required are invariably verified, before opening the account, from NADRA through utilizing online facility.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identity of the beneficial owner is verified using reliable information/ satisfactory sources.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cost of verification of CNIC from NADRA should not be passed on to their account holder(s) </a:t>
            </a:r>
          </a:p>
        </p:txBody>
      </p:sp>
    </p:spTree>
    <p:extLst>
      <p:ext uri="{BB962C8B-B14F-4D97-AF65-F5344CB8AC3E}">
        <p14:creationId xmlns="" xmlns:p14="http://schemas.microsoft.com/office/powerpoint/2010/main" val="272568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208</TotalTime>
  <Words>780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rasheel azam</dc:creator>
  <cp:lastModifiedBy>Dr Gul zaman khan</cp:lastModifiedBy>
  <cp:revision>49</cp:revision>
  <dcterms:created xsi:type="dcterms:W3CDTF">2010-12-19T18:40:48Z</dcterms:created>
  <dcterms:modified xsi:type="dcterms:W3CDTF">2020-09-14T09:39:01Z</dcterms:modified>
</cp:coreProperties>
</file>